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9"/>
  </p:notes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15-May-23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15-May-23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15-May-23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15-May-23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15-May-23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15-May-23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15-May-23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15-May-23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15-May-23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15-May-23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15-May-23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15-May-23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15-May-23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15-May-23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15-May-23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15-May-23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15-May-23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15-May-23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15-May-23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spice.com/" TargetMode="External"/><Relationship Id="rId13" Type="http://schemas.openxmlformats.org/officeDocument/2006/relationships/hyperlink" Target="https://www.5gtechnologyworld.com/" TargetMode="External"/><Relationship Id="rId18" Type="http://schemas.openxmlformats.org/officeDocument/2006/relationships/hyperlink" Target="https://www.ti.com/" TargetMode="External"/><Relationship Id="rId3" Type="http://schemas.openxmlformats.org/officeDocument/2006/relationships/hyperlink" Target="http://www.bel.utcluj.ro/" TargetMode="External"/><Relationship Id="rId7" Type="http://schemas.openxmlformats.org/officeDocument/2006/relationships/hyperlink" Target="https://www.amazon.com/" TargetMode="External"/><Relationship Id="rId12" Type="http://schemas.openxmlformats.org/officeDocument/2006/relationships/hyperlink" Target="https://www.electronics-tutorials.ws/" TargetMode="External"/><Relationship Id="rId17" Type="http://schemas.openxmlformats.org/officeDocument/2006/relationships/hyperlink" Target="https://www.homemade-circuits.com/" TargetMode="External"/><Relationship Id="rId2" Type="http://schemas.openxmlformats.org/officeDocument/2006/relationships/hyperlink" Target="https://www.elprocus.com/" TargetMode="External"/><Relationship Id="rId16" Type="http://schemas.openxmlformats.org/officeDocument/2006/relationships/hyperlink" Target="https://www.canva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" TargetMode="External"/><Relationship Id="rId11" Type="http://schemas.openxmlformats.org/officeDocument/2006/relationships/hyperlink" Target="https://circuitdigest.com/" TargetMode="External"/><Relationship Id="rId5" Type="http://schemas.openxmlformats.org/officeDocument/2006/relationships/hyperlink" Target="https://www.youtube.com/" TargetMode="External"/><Relationship Id="rId15" Type="http://schemas.openxmlformats.org/officeDocument/2006/relationships/hyperlink" Target="https://www.analog.com/" TargetMode="External"/><Relationship Id="rId10" Type="http://schemas.openxmlformats.org/officeDocument/2006/relationships/hyperlink" Target="https://learnabout-electronics.org/Amplifiers" TargetMode="External"/><Relationship Id="rId4" Type="http://schemas.openxmlformats.org/officeDocument/2006/relationships/hyperlink" Target="https://www.instructables.com/" TargetMode="External"/><Relationship Id="rId9" Type="http://schemas.openxmlformats.org/officeDocument/2006/relationships/hyperlink" Target="https://phys.libretexts.org/" TargetMode="External"/><Relationship Id="rId14" Type="http://schemas.openxmlformats.org/officeDocument/2006/relationships/hyperlink" Target="https://www.powerelectronictips.com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microsoft.com/office/2007/relationships/hdphoto" Target="../media/hdphoto3.wdp"/><Relationship Id="rId4" Type="http://schemas.openxmlformats.org/officeDocument/2006/relationships/image" Target="../media/image3.jpe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microsoft.com/office/2007/relationships/hdphoto" Target="../media/hdphoto9.wdp"/><Relationship Id="rId3" Type="http://schemas.microsoft.com/office/2007/relationships/hdphoto" Target="../media/hdphoto4.wdp"/><Relationship Id="rId7" Type="http://schemas.microsoft.com/office/2007/relationships/hdphoto" Target="../media/hdphoto6.wdp"/><Relationship Id="rId12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1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2556" y="2301079"/>
            <a:ext cx="6858000" cy="115940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Audio Amplifier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Bandwidth [16, 2048] Hz, output [4, 6] Volts and output resistance 35 ohms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A78DDA-B88E-66B2-697D-E484A24743D0}"/>
              </a:ext>
            </a:extLst>
          </p:cNvPr>
          <p:cNvSpPr txBox="1"/>
          <p:nvPr/>
        </p:nvSpPr>
        <p:spPr>
          <a:xfrm>
            <a:off x="400445" y="5087631"/>
            <a:ext cx="5289288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o-RO" sz="2000" b="1" i="1" dirty="0">
                <a:solidFill>
                  <a:srgbClr val="FFFFCC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Student: Pleș Andrei-Valentin</a:t>
            </a:r>
            <a:endParaRPr lang="en-US" sz="2000" b="1" i="1" dirty="0">
              <a:solidFill>
                <a:srgbClr val="FFFFCC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ro-RO" sz="2000" b="1" i="1" dirty="0">
                <a:solidFill>
                  <a:srgbClr val="FFFFCC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Group: 2022</a:t>
            </a:r>
            <a:endParaRPr lang="en-US" sz="2000" b="1" i="1" dirty="0">
              <a:solidFill>
                <a:srgbClr val="FFFFCC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ro-RO" sz="2000" b="1" i="1" dirty="0">
                <a:solidFill>
                  <a:srgbClr val="FFFFCC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Course: Computer Aided Graphic Design</a:t>
            </a:r>
            <a:endParaRPr lang="en-US" sz="2000" b="1" i="1" dirty="0">
              <a:solidFill>
                <a:srgbClr val="FFFFCC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ro-RO" sz="2000" b="1" i="1" dirty="0">
                <a:solidFill>
                  <a:srgbClr val="FFFFCC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Coordinator: Raul-Traian Fizeșan</a:t>
            </a:r>
            <a:endParaRPr lang="en-US" sz="2000" b="1" i="1" dirty="0">
              <a:solidFill>
                <a:srgbClr val="FFFFCC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94ADD-BA9A-05BF-9AF2-1798E6A87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445" y="421494"/>
            <a:ext cx="2846387" cy="1478570"/>
          </a:xfrm>
        </p:spPr>
        <p:txBody>
          <a:bodyPr>
            <a:normAutofit/>
          </a:bodyPr>
          <a:lstStyle/>
          <a:p>
            <a:r>
              <a:rPr lang="en-US" sz="4800" dirty="0"/>
              <a:t>AC SWEEP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6F849-F21E-E609-0445-78700F654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420" y="2155507"/>
            <a:ext cx="3683000" cy="3541714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1Hz up to 10kHz</a:t>
            </a:r>
          </a:p>
          <a:p>
            <a:r>
              <a:rPr lang="en-US" sz="2800" dirty="0"/>
              <a:t>Cutoff of </a:t>
            </a:r>
            <a:r>
              <a:rPr lang="en-US" sz="2800" dirty="0">
                <a:solidFill>
                  <a:srgbClr val="FFC000"/>
                </a:solidFill>
              </a:rPr>
              <a:t>high-pass </a:t>
            </a:r>
            <a:r>
              <a:rPr lang="en-US" sz="2800" dirty="0"/>
              <a:t>is 16.04 Hz. (0.25% error)</a:t>
            </a:r>
          </a:p>
          <a:p>
            <a:r>
              <a:rPr lang="en-US" sz="2800" dirty="0"/>
              <a:t>Cutoff of </a:t>
            </a:r>
            <a:r>
              <a:rPr lang="en-US" sz="2800" dirty="0">
                <a:solidFill>
                  <a:srgbClr val="FFC000"/>
                </a:solidFill>
              </a:rPr>
              <a:t>low-pass </a:t>
            </a:r>
            <a:r>
              <a:rPr lang="en-US" sz="2800" dirty="0"/>
              <a:t>is 2060 Hz. (0.58% error)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0678C1-DD68-2C49-C6F7-582C90C5EC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" r="2681"/>
          <a:stretch/>
        </p:blipFill>
        <p:spPr bwMode="auto">
          <a:xfrm>
            <a:off x="4375420" y="1160779"/>
            <a:ext cx="7816580" cy="51553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31563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D2B97-C0F3-42D2-1CEA-0B7A27B7D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080" y="231491"/>
            <a:ext cx="6107640" cy="1077953"/>
          </a:xfrm>
        </p:spPr>
        <p:txBody>
          <a:bodyPr/>
          <a:lstStyle/>
          <a:p>
            <a:r>
              <a:rPr lang="en-US" dirty="0"/>
              <a:t>Temperature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E8E6F-2CC5-E402-92D3-B8DB353B8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0332" y="2218267"/>
            <a:ext cx="3735389" cy="3572934"/>
          </a:xfrm>
        </p:spPr>
        <p:txBody>
          <a:bodyPr>
            <a:normAutofit/>
          </a:bodyPr>
          <a:lstStyle/>
          <a:p>
            <a:r>
              <a:rPr lang="en-US" dirty="0"/>
              <a:t>Output at 20°C is </a:t>
            </a:r>
            <a:r>
              <a:rPr lang="en-US" dirty="0">
                <a:solidFill>
                  <a:srgbClr val="FFC000"/>
                </a:solidFill>
              </a:rPr>
              <a:t>5.08 V</a:t>
            </a:r>
            <a:r>
              <a:rPr lang="en-US" dirty="0"/>
              <a:t>.</a:t>
            </a:r>
          </a:p>
          <a:p>
            <a:r>
              <a:rPr lang="en-US" dirty="0"/>
              <a:t>Within </a:t>
            </a:r>
            <a:r>
              <a:rPr lang="en-US" dirty="0">
                <a:solidFill>
                  <a:srgbClr val="FFC000"/>
                </a:solidFill>
              </a:rPr>
              <a:t>4.46%</a:t>
            </a:r>
            <a:r>
              <a:rPr lang="en-US" dirty="0"/>
              <a:t> of this value between -150°C and 65°C</a:t>
            </a:r>
          </a:p>
          <a:p>
            <a:r>
              <a:rPr lang="en-US" dirty="0"/>
              <a:t>temperature sweep was run for </a:t>
            </a:r>
            <a:r>
              <a:rPr lang="en-US" dirty="0">
                <a:solidFill>
                  <a:srgbClr val="FFC000"/>
                </a:solidFill>
              </a:rPr>
              <a:t>[-170 -150 20 65 80] °C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EE5474-BA18-9000-21FC-3E64F2CAE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46" y="1405467"/>
            <a:ext cx="8223407" cy="50207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5155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FD10E-ED2E-5FC5-5B80-A361AC688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3168" y="472403"/>
            <a:ext cx="3168120" cy="2531082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Monte</a:t>
            </a:r>
            <a:br>
              <a:rPr lang="en-US" sz="5400" dirty="0"/>
            </a:br>
            <a:r>
              <a:rPr lang="en-US" sz="5400" dirty="0" err="1"/>
              <a:t>carlo</a:t>
            </a:r>
            <a:endParaRPr lang="en-US" sz="5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33BE2B-1FF3-5AE4-6215-EE59ABD12D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5" b="51793"/>
          <a:stretch/>
        </p:blipFill>
        <p:spPr bwMode="auto">
          <a:xfrm>
            <a:off x="1849331" y="4219045"/>
            <a:ext cx="6541135" cy="24479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2E03B6-D3B4-12BF-1CD7-9355C6DA05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156" y="132820"/>
            <a:ext cx="6484620" cy="40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5EB003-AAC7-B58A-0587-8C2906F154A8}"/>
              </a:ext>
            </a:extLst>
          </p:cNvPr>
          <p:cNvSpPr txBox="1"/>
          <p:nvPr/>
        </p:nvSpPr>
        <p:spPr>
          <a:xfrm>
            <a:off x="300432" y="2842452"/>
            <a:ext cx="5176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Monte Carlo determines, statistically, the circuit’s behavior when the components values are changed within their tolerance domain</a:t>
            </a:r>
          </a:p>
        </p:txBody>
      </p:sp>
    </p:spTree>
    <p:extLst>
      <p:ext uri="{BB962C8B-B14F-4D97-AF65-F5344CB8AC3E}">
        <p14:creationId xmlns:p14="http://schemas.microsoft.com/office/powerpoint/2010/main" val="208888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C9E9C-4FCA-527B-E537-FB3142BA2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046" y="3633928"/>
            <a:ext cx="4270225" cy="1478570"/>
          </a:xfrm>
        </p:spPr>
        <p:txBody>
          <a:bodyPr/>
          <a:lstStyle/>
          <a:p>
            <a:pPr algn="ctr"/>
            <a:r>
              <a:rPr lang="en-US" dirty="0"/>
              <a:t>Worst case and </a:t>
            </a:r>
            <a:br>
              <a:rPr lang="en-US" dirty="0"/>
            </a:br>
            <a:r>
              <a:rPr lang="en-US" dirty="0"/>
              <a:t>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59696-A5D7-A47A-0107-D632E65C4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588" y="383067"/>
            <a:ext cx="4954587" cy="2920042"/>
          </a:xfrm>
        </p:spPr>
        <p:txBody>
          <a:bodyPr/>
          <a:lstStyle/>
          <a:p>
            <a:r>
              <a:rPr lang="en-US" dirty="0"/>
              <a:t>Performance of the circuit under worst-case conditions: </a:t>
            </a:r>
            <a:r>
              <a:rPr lang="en-US" dirty="0">
                <a:solidFill>
                  <a:srgbClr val="FFC000"/>
                </a:solidFill>
              </a:rPr>
              <a:t>1,97%</a:t>
            </a:r>
            <a:r>
              <a:rPr lang="en-US" dirty="0"/>
              <a:t> difference in output voltage.</a:t>
            </a:r>
          </a:p>
          <a:p>
            <a:r>
              <a:rPr lang="en-US" dirty="0"/>
              <a:t>Maximum value of the NTOT(ONOISE) trace is only </a:t>
            </a:r>
            <a:r>
              <a:rPr lang="en-US" dirty="0">
                <a:solidFill>
                  <a:srgbClr val="FFC000"/>
                </a:solidFill>
              </a:rPr>
              <a:t>6.02n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4619BE-8EBE-D327-B794-9ACE70169B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3"/>
          <a:stretch/>
        </p:blipFill>
        <p:spPr bwMode="auto">
          <a:xfrm>
            <a:off x="-1" y="0"/>
            <a:ext cx="6548611" cy="3366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E11BEF-AFEB-E823-74BA-C1F650CA33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" r="3111"/>
          <a:stretch/>
        </p:blipFill>
        <p:spPr bwMode="auto">
          <a:xfrm>
            <a:off x="4352164" y="3209026"/>
            <a:ext cx="7839837" cy="36489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36074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432C5-00C6-792B-9143-CDFC64D3A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279" y="313266"/>
            <a:ext cx="3134254" cy="448281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references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CF47D1-9EDC-517A-120A-D0CFEBFDF8D1}"/>
              </a:ext>
            </a:extLst>
          </p:cNvPr>
          <p:cNvSpPr txBox="1"/>
          <p:nvPr/>
        </p:nvSpPr>
        <p:spPr>
          <a:xfrm>
            <a:off x="6849534" y="932313"/>
            <a:ext cx="4516965" cy="5551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 startAt="14"/>
              <a:tabLst>
                <a:tab pos="274320" algn="l"/>
              </a:tabLst>
            </a:pPr>
            <a:r>
              <a:rPr lang="ro-RO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Electronics|Projects|Focus</a:t>
            </a:r>
            <a:r>
              <a:rPr lang="en-U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website, </a:t>
            </a:r>
            <a:r>
              <a:rPr lang="ro-RO" sz="1400" u="sng" dirty="0">
                <a:solidFill>
                  <a:srgbClr val="6B9F2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https://www.elprocus.com</a:t>
            </a:r>
            <a:endParaRPr lang="en-US" sz="1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 startAt="14"/>
              <a:tabLst>
                <a:tab pos="274320" algn="l"/>
              </a:tabLst>
            </a:pPr>
            <a:r>
              <a:rPr lang="ro-RO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„1N3493 Datasheet”, Microsemi Corporation</a:t>
            </a:r>
            <a:endParaRPr lang="en-US" sz="1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 startAt="14"/>
              <a:tabLst>
                <a:tab pos="274320" algn="l"/>
              </a:tabLst>
            </a:pPr>
            <a:r>
              <a:rPr lang="ro-RO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„2N5088 Datasheet”, Fairchild Semiconductor</a:t>
            </a:r>
            <a:endParaRPr lang="en-US" sz="1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 startAt="14"/>
              <a:tabLst>
                <a:tab pos="274320" algn="l"/>
              </a:tabLst>
            </a:pPr>
            <a:r>
              <a:rPr lang="ro-RO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DEPARTAMENTUL BAZELE ELECTRONICII website, </a:t>
            </a:r>
            <a:r>
              <a:rPr lang="ro-RO" sz="1400" u="sng" dirty="0">
                <a:solidFill>
                  <a:srgbClr val="6B9F2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http://www.bel.utcluj.ro</a:t>
            </a:r>
            <a:endParaRPr lang="en-US" sz="1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 startAt="14"/>
              <a:tabLst>
                <a:tab pos="274320" algn="l"/>
              </a:tabLst>
            </a:pPr>
            <a:r>
              <a:rPr lang="ro-RO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Instructables website, </a:t>
            </a:r>
            <a:r>
              <a:rPr lang="ro-RO" sz="1400" u="sng" dirty="0">
                <a:solidFill>
                  <a:srgbClr val="6B9F2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https://www.instructables.com</a:t>
            </a:r>
            <a:endParaRPr lang="en-US" sz="1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 startAt="14"/>
              <a:tabLst>
                <a:tab pos="274320" algn="l"/>
              </a:tabLst>
            </a:pPr>
            <a:r>
              <a:rPr lang="ro-RO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Youtube website, </a:t>
            </a:r>
            <a:r>
              <a:rPr lang="ro-RO" sz="1400" u="sng" dirty="0">
                <a:solidFill>
                  <a:srgbClr val="6B9F2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https://www.youtube.com</a:t>
            </a:r>
            <a:endParaRPr lang="en-US" sz="1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 startAt="14"/>
              <a:tabLst>
                <a:tab pos="274320" algn="l"/>
              </a:tabLst>
            </a:pPr>
            <a:r>
              <a:rPr lang="ro-RO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Wikipedia website, </a:t>
            </a:r>
            <a:r>
              <a:rPr lang="ro-RO" sz="1400" u="sng" dirty="0">
                <a:solidFill>
                  <a:srgbClr val="6B9F2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https://en.wikipedia.org</a:t>
            </a:r>
            <a:endParaRPr lang="en-US" sz="1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 startAt="14"/>
              <a:tabLst>
                <a:tab pos="274320" algn="l"/>
              </a:tabLst>
            </a:pPr>
            <a:r>
              <a:rPr lang="ro-RO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Amazon website, </a:t>
            </a:r>
            <a:r>
              <a:rPr lang="ro-RO" sz="1400" u="sng" dirty="0">
                <a:solidFill>
                  <a:srgbClr val="6B9F2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https://www.amazon.com</a:t>
            </a:r>
            <a:endParaRPr lang="en-US" sz="1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 startAt="14"/>
              <a:tabLst>
                <a:tab pos="274320" algn="l"/>
              </a:tabLst>
            </a:pPr>
            <a:r>
              <a:rPr lang="ro-RO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Pspice website, </a:t>
            </a:r>
            <a:r>
              <a:rPr lang="ro-RO" sz="1400" u="sng" dirty="0">
                <a:solidFill>
                  <a:srgbClr val="6B9F2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https://www.pspice.com</a:t>
            </a:r>
            <a:endParaRPr lang="en-US" sz="1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 startAt="14"/>
              <a:tabLst>
                <a:tab pos="274320" algn="l"/>
              </a:tabLst>
            </a:pPr>
            <a:r>
              <a:rPr lang="ro-RO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LibreTexts PHYSICS website, </a:t>
            </a:r>
            <a:r>
              <a:rPr lang="ro-RO" sz="1400" u="sng" dirty="0">
                <a:solidFill>
                  <a:srgbClr val="6B9F2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https://phys.libretexts.org</a:t>
            </a:r>
            <a:endParaRPr lang="en-US" sz="1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 startAt="14"/>
              <a:tabLst>
                <a:tab pos="274320" algn="l"/>
              </a:tabLst>
            </a:pPr>
            <a:r>
              <a:rPr lang="ro-RO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Learnabout Electronics website, </a:t>
            </a:r>
            <a:r>
              <a:rPr lang="ro-RO" sz="1400" u="sng" dirty="0">
                <a:solidFill>
                  <a:srgbClr val="6B9F2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https://learnabout-electronics.org/Amplifiers</a:t>
            </a:r>
            <a:endParaRPr lang="en-US" sz="1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 startAt="14"/>
              <a:tabLst>
                <a:tab pos="274320" algn="l"/>
              </a:tabLst>
            </a:pPr>
            <a:r>
              <a:rPr lang="ro-RO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„ClassB and ClassAB amplifier Design” course,  Richard Cooper,  March 30 2020</a:t>
            </a:r>
            <a:endParaRPr lang="en-US" sz="1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Font typeface="+mj-lt"/>
              <a:buAutoNum type="arabicPeriod" startAt="14"/>
              <a:tabLst>
                <a:tab pos="274320" algn="l"/>
              </a:tabLst>
            </a:pPr>
            <a:r>
              <a:rPr lang="ro-RO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Mouser electronics website, https://ro.mouser.com</a:t>
            </a:r>
            <a:endParaRPr lang="en-US" sz="1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B5EB0C-009D-124C-29A8-93108F469B27}"/>
              </a:ext>
            </a:extLst>
          </p:cNvPr>
          <p:cNvSpPr txBox="1"/>
          <p:nvPr/>
        </p:nvSpPr>
        <p:spPr>
          <a:xfrm>
            <a:off x="1121835" y="932313"/>
            <a:ext cx="4974165" cy="5551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  <a:tabLst>
                <a:tab pos="274320" algn="l"/>
              </a:tabLst>
            </a:pPr>
            <a:r>
              <a:rPr lang="ro-RO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Thomas L. Floyd, </a:t>
            </a:r>
            <a:r>
              <a:rPr lang="ro-RO" sz="1400" i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Electronic Devices, </a:t>
            </a:r>
            <a:r>
              <a:rPr lang="ro-RO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1984</a:t>
            </a:r>
            <a:endParaRPr lang="en-US" sz="1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  <a:tabLst>
                <a:tab pos="274320" algn="l"/>
              </a:tabLst>
            </a:pPr>
            <a:r>
              <a:rPr lang="ro-RO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Circuit digest website, </a:t>
            </a:r>
            <a:r>
              <a:rPr lang="ro-RO" sz="1400" u="sng" dirty="0">
                <a:solidFill>
                  <a:srgbClr val="6B9F2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11"/>
              </a:rPr>
              <a:t>https://circuitdigest.com</a:t>
            </a:r>
            <a:endParaRPr lang="en-US" sz="1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  <a:tabLst>
                <a:tab pos="274320" algn="l"/>
              </a:tabLst>
            </a:pPr>
            <a:r>
              <a:rPr lang="ro-RO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Electronics-tutorial website, </a:t>
            </a:r>
            <a:r>
              <a:rPr lang="ro-RO" sz="1400" u="sng" dirty="0">
                <a:solidFill>
                  <a:srgbClr val="6B9F2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12"/>
              </a:rPr>
              <a:t>https://www.electronics-tutorials.ws</a:t>
            </a:r>
            <a:endParaRPr lang="en-US" sz="1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  <a:tabLst>
                <a:tab pos="274320" algn="l"/>
              </a:tabLst>
            </a:pPr>
            <a:r>
              <a:rPr lang="ro-RO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Technology world website, </a:t>
            </a:r>
            <a:r>
              <a:rPr lang="ro-RO" sz="1400" u="sng" dirty="0">
                <a:solidFill>
                  <a:srgbClr val="6B9F2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13"/>
              </a:rPr>
              <a:t>https://www.5gtechnologyworld.com</a:t>
            </a:r>
            <a:endParaRPr lang="en-US" sz="1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  <a:tabLst>
                <a:tab pos="274320" algn="l"/>
              </a:tabLst>
            </a:pPr>
            <a:r>
              <a:rPr lang="ro-RO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Power electronic website, </a:t>
            </a:r>
            <a:r>
              <a:rPr lang="ro-RO" sz="1400" u="sng" dirty="0">
                <a:solidFill>
                  <a:srgbClr val="6B9F2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14"/>
              </a:rPr>
              <a:t>https://www.powerelectronictips.com</a:t>
            </a:r>
            <a:endParaRPr lang="en-US" sz="1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  <a:tabLst>
                <a:tab pos="274320" algn="l"/>
              </a:tabLst>
            </a:pPr>
            <a:r>
              <a:rPr lang="ro-RO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Analog website, </a:t>
            </a:r>
            <a:r>
              <a:rPr lang="ro-RO" sz="1400" u="sng" dirty="0">
                <a:solidFill>
                  <a:srgbClr val="6B9F2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15"/>
              </a:rPr>
              <a:t>https://www.analog.com</a:t>
            </a:r>
            <a:endParaRPr lang="en-US" sz="1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  <a:tabLst>
                <a:tab pos="274320" algn="l"/>
              </a:tabLst>
            </a:pPr>
            <a:r>
              <a:rPr lang="ro-RO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Canva website, </a:t>
            </a:r>
            <a:r>
              <a:rPr lang="ro-RO" sz="1400" u="sng" dirty="0">
                <a:solidFill>
                  <a:srgbClr val="6B9F2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16"/>
              </a:rPr>
              <a:t>https://www.canva.com</a:t>
            </a:r>
            <a:endParaRPr lang="en-US" sz="1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  <a:tabLst>
                <a:tab pos="274320" algn="l"/>
              </a:tabLst>
            </a:pPr>
            <a:r>
              <a:rPr lang="ro-RO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Homemade Circuits website, </a:t>
            </a:r>
            <a:r>
              <a:rPr lang="ro-RO" sz="1400" u="sng" dirty="0">
                <a:solidFill>
                  <a:srgbClr val="6B9F2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17"/>
              </a:rPr>
              <a:t>https://www.homemade-circuits.com</a:t>
            </a:r>
            <a:endParaRPr lang="en-US" sz="1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  <a:tabLst>
                <a:tab pos="274320" algn="l"/>
              </a:tabLst>
            </a:pPr>
            <a:r>
              <a:rPr lang="ro-RO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Texas Instruments website, </a:t>
            </a:r>
            <a:r>
              <a:rPr lang="ro-RO" sz="1400" u="sng" dirty="0">
                <a:solidFill>
                  <a:srgbClr val="6B9F2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18"/>
              </a:rPr>
              <a:t>https://www.ti.com</a:t>
            </a:r>
            <a:endParaRPr lang="en-US" sz="1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  <a:tabLst>
                <a:tab pos="274320" algn="l"/>
              </a:tabLst>
            </a:pPr>
            <a:r>
              <a:rPr lang="ro-RO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Fundamental Electronic Circuits course, Prof.dr.ing. Gabriel OLTEAN</a:t>
            </a:r>
            <a:endParaRPr lang="en-US" sz="1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  <a:tabLst>
                <a:tab pos="274320" algn="l"/>
              </a:tabLst>
            </a:pPr>
            <a:r>
              <a:rPr lang="ro-RO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„OPA2604 Datasheet”, Texas Instruments</a:t>
            </a:r>
            <a:endParaRPr lang="en-US" sz="1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  <a:tabLst>
                <a:tab pos="274320" algn="l"/>
              </a:tabLst>
            </a:pPr>
            <a:r>
              <a:rPr lang="ro-RO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Electronic Devices course, Assist. prof. Laura-Nicoleta IVANCIU, Ph.D.</a:t>
            </a:r>
            <a:endParaRPr lang="en-US" sz="1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  <a:tabLst>
                <a:tab pos="274320" algn="l"/>
              </a:tabLst>
            </a:pPr>
            <a:r>
              <a:rPr lang="ro-RO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Computer Aided Design course, S.l.dr.ing. Raul Fizesan</a:t>
            </a:r>
            <a:endParaRPr lang="en-US" sz="1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338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581" y="229927"/>
            <a:ext cx="4315206" cy="973138"/>
          </a:xfrm>
        </p:spPr>
        <p:txBody>
          <a:bodyPr>
            <a:normAutofit/>
          </a:bodyPr>
          <a:lstStyle/>
          <a:p>
            <a:r>
              <a:rPr lang="en-US" sz="3200" dirty="0"/>
              <a:t>Design and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8368" y="1461297"/>
            <a:ext cx="4243769" cy="500432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rgbClr val="FFC000"/>
                </a:solidFill>
              </a:rPr>
              <a:t>Frequency response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C000"/>
                </a:solidFill>
              </a:rPr>
              <a:t>gain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C000"/>
                </a:solidFill>
              </a:rPr>
              <a:t>noise</a:t>
            </a:r>
            <a:r>
              <a:rPr lang="en-US" sz="2000" dirty="0"/>
              <a:t>, and distortion are key parameters for audio amplifiers. 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These are interdependent - increasing gain often leads to undesirable increases in noise, distortion. Most audio amplifiers are linear amplifiers operating in class AB.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Choosing an audio amplifier will depend on the application, the required power output, the desired sound quality, and other factors such as </a:t>
            </a:r>
            <a:r>
              <a:rPr lang="en-US" sz="2000" dirty="0">
                <a:solidFill>
                  <a:srgbClr val="FFC000"/>
                </a:solidFill>
              </a:rPr>
              <a:t>size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C000"/>
                </a:solidFill>
              </a:rPr>
              <a:t>weight</a:t>
            </a:r>
            <a:r>
              <a:rPr lang="en-US" sz="2000" dirty="0"/>
              <a:t>, and </a:t>
            </a:r>
            <a:r>
              <a:rPr lang="en-US" sz="2000" dirty="0">
                <a:solidFill>
                  <a:srgbClr val="FFC000"/>
                </a:solidFill>
              </a:rPr>
              <a:t>cost</a:t>
            </a:r>
            <a:r>
              <a:rPr lang="en-US" sz="2000" dirty="0"/>
              <a:t>.</a:t>
            </a:r>
          </a:p>
        </p:txBody>
      </p:sp>
      <p:pic>
        <p:nvPicPr>
          <p:cNvPr id="1026" name="Picture 2" descr="Amazon.com: Class AB Amplifier, DROK 2.1 Channel 80W+80W Stereo and120W  Pure Bass 9-18V 4Ω Audio Amplifier Board : Electronics">
            <a:extLst>
              <a:ext uri="{FF2B5EF4-FFF2-40B4-BE49-F238E27FC236}">
                <a16:creationId xmlns:a16="http://schemas.microsoft.com/office/drawing/2014/main" id="{3CECC20E-507E-15B1-2E1F-62FEEE320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7875" y1="42517" x2="47875" y2="42517"/>
                        <a14:foregroundMark x1="42058" y1="21958" x2="42058" y2="21958"/>
                        <a14:foregroundMark x1="34228" y1="49091" x2="34228" y2="49091"/>
                        <a14:foregroundMark x1="60738" y1="60839" x2="60738" y2="60839"/>
                        <a14:foregroundMark x1="13199" y1="70909" x2="13199" y2="70909"/>
                        <a14:foregroundMark x1="11186" y1="37902" x2="11186" y2="37902"/>
                        <a14:foregroundMark x1="8277" y1="45035" x2="8277" y2="45035"/>
                        <a14:foregroundMark x1="48210" y1="86853" x2="52349" y2="84615"/>
                        <a14:foregroundMark x1="41611" y1="20280" x2="42394" y2="250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640" y="-42862"/>
            <a:ext cx="5033783" cy="402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ono Audio Amp Breakout - audio amplifier module with TPA2005D1 - Kamami  on-line store">
            <a:extLst>
              <a:ext uri="{FF2B5EF4-FFF2-40B4-BE49-F238E27FC236}">
                <a16:creationId xmlns:a16="http://schemas.microsoft.com/office/drawing/2014/main" id="{8EBB8881-6EF1-3427-757F-70C934C031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31" t="27417" r="19570" b="25811"/>
          <a:stretch/>
        </p:blipFill>
        <p:spPr bwMode="auto">
          <a:xfrm>
            <a:off x="169863" y="79911"/>
            <a:ext cx="2927003" cy="228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mazon.com: Fosi Audio TB10A 2 Channel Stereo Audio Amplifier Receiver Mini  Hi-Fi Class D Integrated Amp 2.0CH for Home Speakers 100W x 2 with Bass and  Treble Control TPA3116(with Power Supply) :">
            <a:extLst>
              <a:ext uri="{FF2B5EF4-FFF2-40B4-BE49-F238E27FC236}">
                <a16:creationId xmlns:a16="http://schemas.microsoft.com/office/drawing/2014/main" id="{947C94BB-E5B4-A5D0-C1EF-CBF0EF47E4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2688" r="96313">
                        <a14:foregroundMark x1="17438" y1="42938" x2="41250" y2="55437"/>
                        <a14:foregroundMark x1="37313" y1="48500" x2="37313" y2="48500"/>
                        <a14:foregroundMark x1="37063" y1="68500" x2="37875" y2="67063"/>
                        <a14:foregroundMark x1="88875" y1="56437" x2="88125" y2="57875"/>
                        <a14:foregroundMark x1="91125" y1="44063" x2="91000" y2="44813"/>
                        <a14:foregroundMark x1="54937" y1="69000" x2="60250" y2="68875"/>
                        <a14:foregroundMark x1="68000" y1="67500" x2="76688" y2="67188"/>
                        <a14:backgroundMark x1="9625" y1="61125" x2="35688" y2="73688"/>
                        <a14:backgroundMark x1="43688" y1="72813" x2="85938" y2="69125"/>
                        <a14:backgroundMark x1="46563" y1="71750" x2="77750" y2="68875"/>
                        <a14:backgroundMark x1="43188" y1="72125" x2="46563" y2="71875"/>
                        <a14:backgroundMark x1="80250" y1="68313" x2="80250" y2="68313"/>
                        <a14:backgroundMark x1="81938" y1="68313" x2="81938" y2="68313"/>
                        <a14:backgroundMark x1="59625" y1="70000" x2="59625" y2="70000"/>
                        <a14:backgroundMark x1="43188" y1="71375" x2="43188" y2="71375"/>
                        <a14:backgroundMark x1="40500" y1="71750" x2="40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3" t="30139" r="3658" b="26481"/>
          <a:stretch/>
        </p:blipFill>
        <p:spPr bwMode="auto">
          <a:xfrm>
            <a:off x="-88477" y="3895184"/>
            <a:ext cx="6399746" cy="297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14E0A-B742-C6A2-7CDD-ED21A70F7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540" y="93133"/>
            <a:ext cx="7028920" cy="1148821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BLOCK DIAGRAM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B0DA1A-1A8F-87A6-9B58-233586F1E5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2" t="5675" r="9388" b="12161"/>
          <a:stretch/>
        </p:blipFill>
        <p:spPr>
          <a:xfrm>
            <a:off x="1347604" y="899820"/>
            <a:ext cx="10310996" cy="586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39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9F5C-866F-5084-2829-AB224DB3A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2038151"/>
            <a:ext cx="9905998" cy="883548"/>
          </a:xfrm>
        </p:spPr>
        <p:txBody>
          <a:bodyPr>
            <a:normAutofit/>
          </a:bodyPr>
          <a:lstStyle/>
          <a:p>
            <a:r>
              <a:rPr lang="en-US" sz="4800" dirty="0"/>
              <a:t>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E9579-50A1-099E-6515-D72B32594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09" y="2807585"/>
            <a:ext cx="9905999" cy="2695046"/>
          </a:xfrm>
        </p:spPr>
        <p:txBody>
          <a:bodyPr/>
          <a:lstStyle/>
          <a:p>
            <a:r>
              <a:rPr lang="en-US" dirty="0"/>
              <a:t>The input signal of the circuit can have a very </a:t>
            </a:r>
            <a:r>
              <a:rPr lang="en-US" dirty="0">
                <a:solidFill>
                  <a:srgbClr val="FFC000"/>
                </a:solidFill>
              </a:rPr>
              <a:t>large</a:t>
            </a:r>
            <a:r>
              <a:rPr lang="en-US" dirty="0"/>
              <a:t> range of frequencies. Amplifying this signal and sending it to a speaker without any filtering will result in </a:t>
            </a:r>
            <a:r>
              <a:rPr lang="en-US" dirty="0">
                <a:solidFill>
                  <a:srgbClr val="FFC000"/>
                </a:solidFill>
              </a:rPr>
              <a:t>distorted</a:t>
            </a:r>
            <a:r>
              <a:rPr lang="en-US" dirty="0"/>
              <a:t> audio.</a:t>
            </a:r>
          </a:p>
          <a:p>
            <a:r>
              <a:rPr lang="en-US" dirty="0"/>
              <a:t>Passive bandpass filters can be made by connecting a </a:t>
            </a:r>
            <a:r>
              <a:rPr lang="en-US" dirty="0">
                <a:solidFill>
                  <a:srgbClr val="FFC000"/>
                </a:solidFill>
              </a:rPr>
              <a:t>low-pass</a:t>
            </a:r>
            <a:r>
              <a:rPr lang="en-US" dirty="0"/>
              <a:t> filter with a </a:t>
            </a:r>
            <a:r>
              <a:rPr lang="en-US" dirty="0">
                <a:solidFill>
                  <a:srgbClr val="FFC000"/>
                </a:solidFill>
              </a:rPr>
              <a:t>high-pass</a:t>
            </a:r>
            <a:r>
              <a:rPr lang="en-US" dirty="0"/>
              <a:t> filter.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370AB0-61D0-DF3E-AE6D-4E04DF4DA87C}"/>
              </a:ext>
            </a:extLst>
          </p:cNvPr>
          <p:cNvSpPr txBox="1"/>
          <p:nvPr/>
        </p:nvSpPr>
        <p:spPr>
          <a:xfrm>
            <a:off x="1540933" y="1196800"/>
            <a:ext cx="1752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Low-pass filter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3B9ABF-827C-532B-CFD0-90CAD24A003F}"/>
              </a:ext>
            </a:extLst>
          </p:cNvPr>
          <p:cNvSpPr txBox="1"/>
          <p:nvPr/>
        </p:nvSpPr>
        <p:spPr>
          <a:xfrm>
            <a:off x="6094410" y="1196799"/>
            <a:ext cx="1117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High-pass filter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5A3647-EED1-530A-782F-B6B4EAF803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0" b="7647"/>
          <a:stretch/>
        </p:blipFill>
        <p:spPr bwMode="auto">
          <a:xfrm>
            <a:off x="1455208" y="308751"/>
            <a:ext cx="3371850" cy="17760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C5D810-EEB2-3C46-0639-166283648D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52" b="6247"/>
          <a:stretch/>
        </p:blipFill>
        <p:spPr bwMode="auto">
          <a:xfrm>
            <a:off x="6094408" y="246346"/>
            <a:ext cx="4734076" cy="19380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D3659C-7EB4-1A87-0742-55DA22AFE6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43" b="11435"/>
          <a:stretch/>
        </p:blipFill>
        <p:spPr bwMode="auto">
          <a:xfrm>
            <a:off x="3938587" y="5059257"/>
            <a:ext cx="6194425" cy="13284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68611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C60FA-395D-F81A-853C-54DF6643E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432" y="2240982"/>
            <a:ext cx="3278187" cy="1478570"/>
          </a:xfrm>
        </p:spPr>
        <p:txBody>
          <a:bodyPr>
            <a:normAutofit/>
          </a:bodyPr>
          <a:lstStyle/>
          <a:p>
            <a:r>
              <a:rPr lang="en-US" sz="4400" dirty="0"/>
              <a:t>PREAMPLIFIER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192F24-068A-12FE-8EF7-18D916E0DE9B}"/>
              </a:ext>
            </a:extLst>
          </p:cNvPr>
          <p:cNvSpPr txBox="1"/>
          <p:nvPr/>
        </p:nvSpPr>
        <p:spPr>
          <a:xfrm>
            <a:off x="1591733" y="2980267"/>
            <a:ext cx="878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8257BFC-6F0C-6699-2B17-732FA0C02AA0}"/>
              </a:ext>
            </a:extLst>
          </p:cNvPr>
          <p:cNvSpPr txBox="1">
            <a:spLocks/>
          </p:cNvSpPr>
          <p:nvPr/>
        </p:nvSpPr>
        <p:spPr>
          <a:xfrm>
            <a:off x="1223432" y="3764929"/>
            <a:ext cx="9745135" cy="28419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Used for boosting and enhancing low-level audio signals. </a:t>
            </a:r>
          </a:p>
          <a:p>
            <a:r>
              <a:rPr lang="en-US" dirty="0"/>
              <a:t>When working with </a:t>
            </a:r>
            <a:r>
              <a:rPr lang="en-US" dirty="0">
                <a:solidFill>
                  <a:srgbClr val="FFC000"/>
                </a:solidFill>
              </a:rPr>
              <a:t>extremely low</a:t>
            </a:r>
            <a:r>
              <a:rPr lang="en-US" dirty="0"/>
              <a:t> input voltage, a preamplifier stage is necessary to raise the voltage and ensure the power amplifier will function properly. </a:t>
            </a:r>
          </a:p>
          <a:p>
            <a:r>
              <a:rPr lang="en-US" dirty="0">
                <a:solidFill>
                  <a:srgbClr val="FFC000"/>
                </a:solidFill>
              </a:rPr>
              <a:t>OPA2604</a:t>
            </a:r>
            <a:r>
              <a:rPr lang="en-US" dirty="0"/>
              <a:t> has very low distortion and low noise.</a:t>
            </a:r>
          </a:p>
          <a:p>
            <a:r>
              <a:rPr lang="en-US" dirty="0"/>
              <a:t>Ideal calculated gain is a maximum of </a:t>
            </a:r>
            <a:r>
              <a:rPr lang="en-US" dirty="0">
                <a:solidFill>
                  <a:srgbClr val="FFC000"/>
                </a:solidFill>
              </a:rPr>
              <a:t>121*136≈16500</a:t>
            </a:r>
            <a:r>
              <a:rPr lang="en-US" dirty="0"/>
              <a:t>.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/>
              <a:t>The final voltage gain ranges from ~5710 to ~8710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CEA8CAA-ED5B-3967-78FD-054925ED2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7" r="5233" b="36217"/>
          <a:stretch/>
        </p:blipFill>
        <p:spPr bwMode="auto">
          <a:xfrm>
            <a:off x="3014915" y="122767"/>
            <a:ext cx="7585352" cy="37549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629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3FCD-A547-E396-07FB-D6440FA83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577" y="109860"/>
            <a:ext cx="4888303" cy="1478570"/>
          </a:xfrm>
        </p:spPr>
        <p:txBody>
          <a:bodyPr>
            <a:normAutofit/>
          </a:bodyPr>
          <a:lstStyle/>
          <a:p>
            <a:r>
              <a:rPr lang="en-US" sz="4800" dirty="0"/>
              <a:t>Power amplifier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DFD67-82DA-1CF1-771B-97ED73942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177" y="1345721"/>
            <a:ext cx="4888303" cy="5021687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A </a:t>
            </a:r>
            <a:r>
              <a:rPr lang="en-US" sz="2800" dirty="0">
                <a:solidFill>
                  <a:srgbClr val="FFC000"/>
                </a:solidFill>
              </a:rPr>
              <a:t>class AB </a:t>
            </a:r>
            <a:r>
              <a:rPr lang="en-US" sz="2800" dirty="0"/>
              <a:t>power amplifier is used for its </a:t>
            </a:r>
            <a:r>
              <a:rPr lang="en-US" sz="2800" i="1" dirty="0"/>
              <a:t>good efficiency </a:t>
            </a:r>
            <a:r>
              <a:rPr lang="en-US" sz="2800" dirty="0"/>
              <a:t>compared to class A, </a:t>
            </a:r>
            <a:r>
              <a:rPr lang="en-US" sz="2800" i="1" dirty="0"/>
              <a:t>low distortion </a:t>
            </a:r>
            <a:r>
              <a:rPr lang="en-US" sz="2800" dirty="0"/>
              <a:t>compared to class C or B, and </a:t>
            </a:r>
            <a:r>
              <a:rPr lang="en-US" sz="2800" i="1" dirty="0"/>
              <a:t>simplicity</a:t>
            </a:r>
            <a:r>
              <a:rPr lang="en-US" sz="2800" dirty="0"/>
              <a:t> compared to class D.</a:t>
            </a:r>
          </a:p>
          <a:p>
            <a:r>
              <a:rPr lang="en-US" sz="2800" dirty="0"/>
              <a:t>This implementation also includes short-circuit protection. transistors Q3 and Q4 will limit the current to </a:t>
            </a:r>
            <a:r>
              <a:rPr lang="en-US" sz="2800" dirty="0">
                <a:solidFill>
                  <a:srgbClr val="FFC000"/>
                </a:solidFill>
              </a:rPr>
              <a:t>~300mA</a:t>
            </a:r>
            <a:r>
              <a:rPr lang="en-US" sz="2800" dirty="0"/>
              <a:t>, protecting the circuit.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EFD49D-42F5-FC23-8474-6F016D88C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884" y="109860"/>
            <a:ext cx="6411116" cy="6411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1502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E0960-905E-F279-C97F-27FE054E6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9616" y="1109134"/>
            <a:ext cx="4815850" cy="3869266"/>
          </a:xfrm>
        </p:spPr>
        <p:txBody>
          <a:bodyPr>
            <a:normAutofit/>
          </a:bodyPr>
          <a:lstStyle/>
          <a:p>
            <a:pPr algn="ctr"/>
            <a:r>
              <a:rPr lang="en-US" sz="8000" dirty="0"/>
              <a:t>Circuit </a:t>
            </a:r>
            <a:br>
              <a:rPr lang="en-US" sz="8000" dirty="0"/>
            </a:br>
            <a:r>
              <a:rPr lang="en-US" sz="8000" dirty="0"/>
              <a:t>diagram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B316FC-20F9-005B-60DF-402517481F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8"/>
          <a:stretch/>
        </p:blipFill>
        <p:spPr bwMode="auto">
          <a:xfrm>
            <a:off x="914401" y="59267"/>
            <a:ext cx="5469466" cy="688854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52703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FB73C-0EDC-EA35-DE0F-C6D573C69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117" y="905611"/>
            <a:ext cx="9905998" cy="1478570"/>
          </a:xfrm>
        </p:spPr>
        <p:txBody>
          <a:bodyPr>
            <a:normAutofit/>
          </a:bodyPr>
          <a:lstStyle/>
          <a:p>
            <a:r>
              <a:rPr lang="en-US" sz="4000" dirty="0"/>
              <a:t>Cost of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00B56-9C29-60BC-E025-BBD1D5615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545" y="2097088"/>
            <a:ext cx="8698443" cy="4244446"/>
          </a:xfrm>
        </p:spPr>
        <p:txBody>
          <a:bodyPr>
            <a:normAutofit/>
          </a:bodyPr>
          <a:lstStyle/>
          <a:p>
            <a:r>
              <a:rPr lang="en-US" dirty="0"/>
              <a:t>Total cost for the audio amplifier is </a:t>
            </a:r>
            <a:r>
              <a:rPr lang="en-US" dirty="0">
                <a:solidFill>
                  <a:srgbClr val="FFC000"/>
                </a:solidFill>
              </a:rPr>
              <a:t>7.788$</a:t>
            </a:r>
            <a:r>
              <a:rPr lang="en-US" dirty="0"/>
              <a:t>. Most of the cost is represented by the high performance operational amplifier </a:t>
            </a:r>
            <a:r>
              <a:rPr lang="en-US" dirty="0">
                <a:solidFill>
                  <a:srgbClr val="FFC000"/>
                </a:solidFill>
              </a:rPr>
              <a:t>OPA2604</a:t>
            </a:r>
            <a:r>
              <a:rPr lang="en-US" dirty="0"/>
              <a:t> (</a:t>
            </a:r>
            <a:r>
              <a:rPr lang="en-US" dirty="0">
                <a:solidFill>
                  <a:srgbClr val="FFC000"/>
                </a:solidFill>
              </a:rPr>
              <a:t>61.6%</a:t>
            </a:r>
            <a:r>
              <a:rPr lang="en-US" dirty="0"/>
              <a:t> of the total value).</a:t>
            </a:r>
          </a:p>
          <a:p>
            <a:r>
              <a:rPr lang="en-US" dirty="0"/>
              <a:t>Resistors: </a:t>
            </a:r>
            <a:r>
              <a:rPr lang="en-US" i="1" dirty="0"/>
              <a:t>1.245$</a:t>
            </a:r>
          </a:p>
          <a:p>
            <a:r>
              <a:rPr lang="en-US" dirty="0"/>
              <a:t>Capacitors: </a:t>
            </a:r>
            <a:r>
              <a:rPr lang="en-US" i="1" dirty="0"/>
              <a:t>0.383$</a:t>
            </a:r>
          </a:p>
          <a:p>
            <a:r>
              <a:rPr lang="en-US" dirty="0"/>
              <a:t>Diodes: </a:t>
            </a:r>
            <a:r>
              <a:rPr lang="en-US" i="1" dirty="0"/>
              <a:t>0.56$</a:t>
            </a:r>
          </a:p>
          <a:p>
            <a:r>
              <a:rPr lang="en-US" dirty="0"/>
              <a:t>Transistors: </a:t>
            </a:r>
            <a:r>
              <a:rPr lang="en-US" i="1" dirty="0"/>
              <a:t>0.8$</a:t>
            </a:r>
          </a:p>
          <a:p>
            <a:r>
              <a:rPr lang="en-US" dirty="0"/>
              <a:t>Operational Amplifiers: </a:t>
            </a:r>
            <a:r>
              <a:rPr lang="en-US" i="1" dirty="0"/>
              <a:t>4.8$</a:t>
            </a:r>
          </a:p>
        </p:txBody>
      </p:sp>
      <p:pic>
        <p:nvPicPr>
          <p:cNvPr id="2052" name="Picture 4" descr="RS PRO 1.2kΩ Carbon Film Resistor 0.25W ±5% | RS">
            <a:extLst>
              <a:ext uri="{FF2B5EF4-FFF2-40B4-BE49-F238E27FC236}">
                <a16:creationId xmlns:a16="http://schemas.microsoft.com/office/drawing/2014/main" id="{A2ADAD8B-BA14-69B8-057F-8A9FBDF4EB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0296" y1="31135" x2="28296" y2="28892"/>
                        <a14:foregroundMark x1="61259" y1="60554" x2="64000" y2="62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069" t="29175" r="35486" b="28069"/>
          <a:stretch/>
        </p:blipFill>
        <p:spPr bwMode="auto">
          <a:xfrm>
            <a:off x="7992534" y="0"/>
            <a:ext cx="4199466" cy="292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iode - Wikipedia">
            <a:extLst>
              <a:ext uri="{FF2B5EF4-FFF2-40B4-BE49-F238E27FC236}">
                <a16:creationId xmlns:a16="http://schemas.microsoft.com/office/drawing/2014/main" id="{51425D3F-96A8-4421-317B-EBEC66FA89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375" r="90000">
                        <a14:foregroundMark x1="41375" y1="41356" x2="74125" y2="45254"/>
                        <a14:foregroundMark x1="55625" y1="39492" x2="66625" y2="39831"/>
                        <a14:foregroundMark x1="43875" y1="59153" x2="67250" y2="60169"/>
                        <a14:foregroundMark x1="38125" y1="62203" x2="51000" y2="62373"/>
                        <a14:foregroundMark x1="8125" y1="50000" x2="6625" y2="50000"/>
                        <a14:foregroundMark x1="54000" y1="61864" x2="64750" y2="62542"/>
                        <a14:foregroundMark x1="55375" y1="63220" x2="55375" y2="632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1" t="35347" r="11445" b="33285"/>
          <a:stretch/>
        </p:blipFill>
        <p:spPr bwMode="auto">
          <a:xfrm rot="18619961">
            <a:off x="9169911" y="4966942"/>
            <a:ext cx="3624738" cy="9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EKXJ451ELL390MJ50S - Chemi-con - CAPACITOR, ALU ELEC, 39UF">
            <a:extLst>
              <a:ext uri="{FF2B5EF4-FFF2-40B4-BE49-F238E27FC236}">
                <a16:creationId xmlns:a16="http://schemas.microsoft.com/office/drawing/2014/main" id="{4CAE1662-63AE-BAE4-1C5A-06249AD88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5158" b="81474" l="3810" r="602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008" r="40622" b="20195"/>
          <a:stretch/>
        </p:blipFill>
        <p:spPr bwMode="auto">
          <a:xfrm rot="10800000">
            <a:off x="0" y="-77297"/>
            <a:ext cx="2671763" cy="155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IP122 - Tranzistor bipolar NPN 5A 100V">
            <a:extLst>
              <a:ext uri="{FF2B5EF4-FFF2-40B4-BE49-F238E27FC236}">
                <a16:creationId xmlns:a16="http://schemas.microsoft.com/office/drawing/2014/main" id="{B3DEA462-0E95-AA65-2018-46A471FCDF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75156" y1="14167" x2="88125" y2="14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5" b="-2331"/>
          <a:stretch/>
        </p:blipFill>
        <p:spPr bwMode="auto">
          <a:xfrm rot="18671172">
            <a:off x="9095850" y="2727021"/>
            <a:ext cx="2117020" cy="163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Opamps – pt. 1: The Basics – Norwegian Creations">
            <a:extLst>
              <a:ext uri="{FF2B5EF4-FFF2-40B4-BE49-F238E27FC236}">
                <a16:creationId xmlns:a16="http://schemas.microsoft.com/office/drawing/2014/main" id="{0FC9BD01-BCFB-79C1-6903-5D6871C974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888"/>
          <a:stretch/>
        </p:blipFill>
        <p:spPr bwMode="auto">
          <a:xfrm>
            <a:off x="5486400" y="3500965"/>
            <a:ext cx="3810000" cy="3357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1815 NPN Audio Amplifier Transistor – QuartzComponents">
            <a:extLst>
              <a:ext uri="{FF2B5EF4-FFF2-40B4-BE49-F238E27FC236}">
                <a16:creationId xmlns:a16="http://schemas.microsoft.com/office/drawing/2014/main" id="{F4FC012F-FA4E-37CE-271E-8C528F5204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30750" y1="30750" x2="33000" y2="34500"/>
                        <a14:foregroundMark x1="36250" y1="46125" x2="39375" y2="54500"/>
                        <a14:foregroundMark x1="41375" y1="62000" x2="44500" y2="71375"/>
                        <a14:foregroundMark x1="43750" y1="37125" x2="47250" y2="45625"/>
                        <a14:backgroundMark x1="41250" y1="44875" x2="39875" y2="40750"/>
                        <a14:backgroundMark x1="47375" y1="37875" x2="45000" y2="35000"/>
                        <a14:backgroundMark x1="40875" y1="38000" x2="40000" y2="3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10988" r="29403" b="20494"/>
          <a:stretch/>
        </p:blipFill>
        <p:spPr bwMode="auto">
          <a:xfrm>
            <a:off x="0" y="4473820"/>
            <a:ext cx="1567261" cy="238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806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FCA36-D9B7-E4F0-4D17-DA23743DB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8533" y="1405917"/>
            <a:ext cx="3183467" cy="1892377"/>
          </a:xfrm>
        </p:spPr>
        <p:txBody>
          <a:bodyPr>
            <a:normAutofit/>
          </a:bodyPr>
          <a:lstStyle/>
          <a:p>
            <a:r>
              <a:rPr lang="en-US" sz="4000" dirty="0"/>
              <a:t>Time domain </a:t>
            </a:r>
            <a:br>
              <a:rPr lang="en-US" sz="4000" dirty="0"/>
            </a:br>
            <a:r>
              <a:rPr lang="en-US" sz="4000" dirty="0"/>
              <a:t>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7EE2D-0A6F-9A33-6265-D555B6063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9" y="3095095"/>
            <a:ext cx="2912533" cy="2445812"/>
          </a:xfrm>
        </p:spPr>
        <p:txBody>
          <a:bodyPr>
            <a:normAutofit/>
          </a:bodyPr>
          <a:lstStyle/>
          <a:p>
            <a:r>
              <a:rPr lang="en-US" dirty="0"/>
              <a:t>Sweep of SET in time.</a:t>
            </a:r>
          </a:p>
          <a:p>
            <a:r>
              <a:rPr lang="en-US" dirty="0"/>
              <a:t>Output ranges from </a:t>
            </a:r>
            <a:r>
              <a:rPr lang="en-US" dirty="0">
                <a:solidFill>
                  <a:srgbClr val="FFC000"/>
                </a:solidFill>
              </a:rPr>
              <a:t>3.97V to 6V.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4F76F4-9DF9-4539-9C2E-54CB2E7862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"/>
          <a:stretch/>
        </p:blipFill>
        <p:spPr bwMode="auto">
          <a:xfrm>
            <a:off x="0" y="0"/>
            <a:ext cx="9253568" cy="57658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6CE972-9A62-C052-686F-58DBF57F13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2" r="-1"/>
          <a:stretch/>
        </p:blipFill>
        <p:spPr bwMode="auto">
          <a:xfrm>
            <a:off x="1051558" y="5884862"/>
            <a:ext cx="6567170" cy="3714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26561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105</TotalTime>
  <Words>776</Words>
  <Application>Microsoft Office PowerPoint</Application>
  <PresentationFormat>Widescreen</PresentationFormat>
  <Paragraphs>75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Tw Cen MT</vt:lpstr>
      <vt:lpstr>Circuit</vt:lpstr>
      <vt:lpstr>Audio Amplifier</vt:lpstr>
      <vt:lpstr>Design and overview</vt:lpstr>
      <vt:lpstr>BLOCK DIAGRAM</vt:lpstr>
      <vt:lpstr>FILTERING</vt:lpstr>
      <vt:lpstr>PREAMPLIFIER</vt:lpstr>
      <vt:lpstr>Power amplifier</vt:lpstr>
      <vt:lpstr>Circuit  diagram</vt:lpstr>
      <vt:lpstr>Cost of components</vt:lpstr>
      <vt:lpstr>Time domain  simulation</vt:lpstr>
      <vt:lpstr>AC SWEEP</vt:lpstr>
      <vt:lpstr>Temperature performance</vt:lpstr>
      <vt:lpstr>Monte carlo</vt:lpstr>
      <vt:lpstr>Worst case and  noise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Audio Amplifier</dc:title>
  <dc:creator>Andrei Valentin Ples</dc:creator>
  <cp:lastModifiedBy>Andrei Valentin Ples</cp:lastModifiedBy>
  <cp:revision>12</cp:revision>
  <dcterms:created xsi:type="dcterms:W3CDTF">2023-05-15T20:14:54Z</dcterms:created>
  <dcterms:modified xsi:type="dcterms:W3CDTF">2023-05-15T22:00:44Z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